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sldIdLst>
    <p:sldId id="256" r:id="rId2"/>
    <p:sldId id="282" r:id="rId3"/>
    <p:sldId id="265" r:id="rId4"/>
    <p:sldId id="273" r:id="rId5"/>
    <p:sldId id="275" r:id="rId6"/>
    <p:sldId id="280" r:id="rId7"/>
    <p:sldId id="266" r:id="rId8"/>
    <p:sldId id="267" r:id="rId9"/>
    <p:sldId id="270" r:id="rId10"/>
    <p:sldId id="271" r:id="rId11"/>
    <p:sldId id="276" r:id="rId12"/>
    <p:sldId id="277" r:id="rId13"/>
    <p:sldId id="268" r:id="rId14"/>
    <p:sldId id="269" r:id="rId15"/>
    <p:sldId id="283" r:id="rId16"/>
    <p:sldId id="272" r:id="rId17"/>
    <p:sldId id="274" r:id="rId18"/>
    <p:sldId id="281" r:id="rId19"/>
    <p:sldId id="262" r:id="rId20"/>
    <p:sldId id="259" r:id="rId21"/>
    <p:sldId id="278" r:id="rId22"/>
    <p:sldId id="260" r:id="rId23"/>
    <p:sldId id="284" r:id="rId24"/>
    <p:sldId id="261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EFE379-50A8-418E-8F2E-B865645B33BD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53119-8F66-4A92-BA15-2D0ED30ADF2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3BAE75-7B69-4BB4-AE12-BBD597679D53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FDDE6-8A7D-49E8-9ED4-4E184F97120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DE8F53-4D3C-4FEF-8E53-0C24B03DA5E5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E200C2-3E4B-4967-93B5-394B36F4C1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C3FD30-879D-461D-B8C5-0C7BCA781EAB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B1EDD5-7DE8-4809-9329-46971A441E0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E5B0B6-FE8E-49DB-BBC3-086F6EC54159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8AF19-FB3C-4701-A718-FCEB1EE6993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7E2811-2F9D-4E6A-B3A3-BDBCB0E8C23A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E4B4A-8209-4136-B2A3-036D9749CF3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451E75-4381-4FB7-B9BC-C9DEA03277EC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D73626-8151-4201-B8CE-37913CB1B0F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9E9086-16D0-4297-9480-C0A1809609D4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0F840-E3E1-4B36-9AC7-7322F21DB7C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C7B273-C47A-4A10-A8FB-2454C9C95F3F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8E26C9-2752-4FC8-9455-4E0C05C3AC9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F564F4-2BCA-43F9-8214-3118C6C5E13A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4B0BCA-EC0F-44A9-8649-453FE8F931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2172EC-9C22-4424-9C87-C4FC24231B33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1C15C5-7843-4FD8-A680-ED8ED23FACC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53EE0071-DC4D-442D-A3FE-28FC059B0F2D}" type="datetimeFigureOut">
              <a:rPr lang="ru-RU" smtClean="0"/>
              <a:pPr>
                <a:defRPr/>
              </a:pPr>
              <a:t>26.11.2023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211EE33-F69F-4D9F-A3C5-69B7A94565B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5500" y="4456113"/>
            <a:ext cx="7543800" cy="1565275"/>
          </a:xfrm>
        </p:spPr>
        <p:txBody>
          <a:bodyPr rtlCol="0">
            <a:normAutofit fontScale="32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1200" smtClean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Зорина </a:t>
            </a:r>
            <a:r>
              <a:rPr lang="ru-RU" sz="11200" smtClean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Т.С.</a:t>
            </a:r>
            <a:endParaRPr lang="ru-RU" sz="11200" dirty="0">
              <a:solidFill>
                <a:srgbClr val="7030A0"/>
              </a:solidFill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1200" dirty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у</a:t>
            </a:r>
            <a:r>
              <a:rPr lang="ru-RU" sz="11200" dirty="0" smtClean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читель </a:t>
            </a:r>
            <a:r>
              <a:rPr lang="ru-RU" sz="11200" dirty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– логопед  </a:t>
            </a:r>
            <a:r>
              <a:rPr lang="ru-RU" sz="11200" dirty="0" smtClean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МБДОУ </a:t>
            </a:r>
            <a:r>
              <a:rPr lang="ru-RU" sz="11200" dirty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№ </a:t>
            </a:r>
            <a:r>
              <a:rPr lang="ru-RU" sz="11200" dirty="0" smtClean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16</a:t>
            </a:r>
            <a:endParaRPr lang="ru-RU" sz="11200" dirty="0">
              <a:solidFill>
                <a:srgbClr val="7030A0"/>
              </a:solidFill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1200" dirty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г</a:t>
            </a:r>
            <a:r>
              <a:rPr lang="ru-RU" sz="11200" dirty="0" smtClean="0">
                <a:solidFill>
                  <a:srgbClr val="7030A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. Улан-Удэ</a:t>
            </a:r>
            <a:endParaRPr lang="ru-RU" sz="11200" dirty="0">
              <a:solidFill>
                <a:srgbClr val="7030A0"/>
              </a:solidFill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6013" y="549275"/>
            <a:ext cx="5826125" cy="3717925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altLang="ru-RU" sz="4000" dirty="0" smtClean="0">
                <a:solidFill>
                  <a:srgbClr val="7030A0"/>
                </a:solidFill>
                <a:latin typeface="Times New Roman" pitchFamily="18" charset="0"/>
                <a:cs typeface="Shonar Bangla" panose="020B0502040204020203" pitchFamily="34" charset="0"/>
              </a:rPr>
              <a:t>Методическая разработка </a:t>
            </a:r>
            <a:r>
              <a:rPr lang="ru-RU" altLang="ru-RU" sz="4000" b="1" dirty="0" smtClean="0">
                <a:solidFill>
                  <a:srgbClr val="7030A0"/>
                </a:solidFill>
                <a:latin typeface="Times New Roman" pitchFamily="18" charset="0"/>
                <a:cs typeface="Shonar Bangla" panose="020B0502040204020203" pitchFamily="34" charset="0"/>
              </a:rPr>
              <a:t>«Использование мнемотехники в коррекционной работе учителя-логопеда».</a:t>
            </a:r>
            <a:r>
              <a:rPr lang="ru-RU" altLang="ru-RU" sz="4000" dirty="0" smtClean="0">
                <a:solidFill>
                  <a:srgbClr val="7030A0"/>
                </a:solidFill>
                <a:latin typeface="Times New Roman" pitchFamily="18" charset="0"/>
                <a:cs typeface="Shonar Bangla" panose="020B0502040204020203" pitchFamily="34" charset="0"/>
              </a:rPr>
              <a:t/>
            </a:r>
            <a:br>
              <a:rPr lang="ru-RU" altLang="ru-RU" sz="4000" dirty="0" smtClean="0">
                <a:solidFill>
                  <a:srgbClr val="7030A0"/>
                </a:solidFill>
                <a:latin typeface="Times New Roman" pitchFamily="18" charset="0"/>
                <a:cs typeface="Shonar Bangla" panose="020B0502040204020203" pitchFamily="34" charset="0"/>
              </a:rPr>
            </a:br>
            <a:endParaRPr lang="ru-RU" altLang="ru-RU" sz="4000" dirty="0" smtClean="0">
              <a:solidFill>
                <a:srgbClr val="7030A0"/>
              </a:solidFill>
              <a:cs typeface="Shonar Bangla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5" y="692696"/>
            <a:ext cx="6348413" cy="13208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ПОТЕШКИ,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Содержимое 3" descr="2014-11-20 01.06.00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575" y="2205038"/>
            <a:ext cx="936625" cy="3240087"/>
          </a:xfrm>
        </p:spPr>
      </p:pic>
      <p:pic>
        <p:nvPicPr>
          <p:cNvPr id="1434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205038"/>
            <a:ext cx="107950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374650" y="2278063"/>
            <a:ext cx="25193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 sz="1400"/>
              <a:t>Ваня, Ваня, простота,</a:t>
            </a:r>
          </a:p>
          <a:p>
            <a:endParaRPr lang="ru-RU" altLang="ru-RU" sz="1400"/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Купил лошадь без хвоста!</a:t>
            </a:r>
          </a:p>
          <a:p>
            <a:endParaRPr lang="ru-RU" altLang="ru-RU" sz="1400"/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Сел задом наперед</a:t>
            </a:r>
          </a:p>
          <a:p>
            <a:endParaRPr lang="ru-RU" altLang="ru-RU" sz="1400"/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И поехал в огород.</a:t>
            </a:r>
          </a:p>
          <a:p>
            <a:endParaRPr lang="ru-RU" altLang="ru-RU"/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4787900" y="2278063"/>
            <a:ext cx="2160588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 sz="1400"/>
              <a:t>Между небом и землей</a:t>
            </a:r>
          </a:p>
          <a:p>
            <a:endParaRPr lang="ru-RU" altLang="ru-RU" sz="1400"/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Поросенок рылся</a:t>
            </a:r>
          </a:p>
          <a:p>
            <a:endParaRPr lang="ru-RU" altLang="ru-RU" sz="1400"/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И нечаянно хвостом</a:t>
            </a:r>
          </a:p>
          <a:p>
            <a:endParaRPr lang="ru-RU" altLang="ru-RU" sz="1400"/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К небу прицепился.</a:t>
            </a:r>
          </a:p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512511" cy="1143000"/>
          </a:xfrm>
        </p:spPr>
        <p:txBody>
          <a:bodyPr rtlCol="0">
            <a:normAutofit fontScale="9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СКОРОГОВОРКИ,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5363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6750" y="2555875"/>
            <a:ext cx="1152525" cy="1800225"/>
          </a:xfrm>
        </p:spPr>
      </p:pic>
      <p:pic>
        <p:nvPicPr>
          <p:cNvPr id="15364" name="Рисунок 4" descr="2014-11-20 01.18.3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916113"/>
            <a:ext cx="1098550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Прямоугольник 5"/>
          <p:cNvSpPr>
            <a:spLocks noChangeArrowheads="1"/>
          </p:cNvSpPr>
          <p:nvPr/>
        </p:nvSpPr>
        <p:spPr bwMode="auto">
          <a:xfrm>
            <a:off x="609600" y="2708275"/>
            <a:ext cx="2306638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 sz="1400"/>
              <a:t>У четырех черепашек –</a:t>
            </a:r>
          </a:p>
          <a:p>
            <a:endParaRPr lang="ru-RU" altLang="ru-RU" sz="1400"/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По четыре черепашонка!</a:t>
            </a:r>
          </a:p>
          <a:p>
            <a:pPr>
              <a:lnSpc>
                <a:spcPct val="150000"/>
              </a:lnSpc>
            </a:pPr>
            <a:endParaRPr lang="ru-RU" altLang="ru-RU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366" name="TextBox 6"/>
          <p:cNvSpPr txBox="1">
            <a:spLocks noChangeArrowheads="1"/>
          </p:cNvSpPr>
          <p:nvPr/>
        </p:nvSpPr>
        <p:spPr bwMode="auto">
          <a:xfrm>
            <a:off x="4972050" y="2224088"/>
            <a:ext cx="2160588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 sz="1400" dirty="0"/>
              <a:t>На дворе трава,</a:t>
            </a:r>
          </a:p>
          <a:p>
            <a:endParaRPr lang="ru-RU" altLang="ru-RU" sz="1400" dirty="0"/>
          </a:p>
          <a:p>
            <a:endParaRPr lang="ru-RU" altLang="ru-RU" sz="1400" dirty="0"/>
          </a:p>
          <a:p>
            <a:endParaRPr lang="ru-RU" altLang="ru-RU" sz="1400" dirty="0"/>
          </a:p>
          <a:p>
            <a:r>
              <a:rPr lang="ru-RU" altLang="ru-RU" sz="1400" dirty="0"/>
              <a:t>На траве дрова,</a:t>
            </a:r>
          </a:p>
          <a:p>
            <a:endParaRPr lang="ru-RU" altLang="ru-RU" sz="1400" dirty="0"/>
          </a:p>
          <a:p>
            <a:endParaRPr lang="ru-RU" altLang="ru-RU" sz="1400" dirty="0"/>
          </a:p>
          <a:p>
            <a:endParaRPr lang="ru-RU" altLang="ru-RU" sz="1400" dirty="0"/>
          </a:p>
          <a:p>
            <a:r>
              <a:rPr lang="ru-RU" altLang="ru-RU" sz="1400" dirty="0"/>
              <a:t>Не руби дрова,</a:t>
            </a:r>
          </a:p>
          <a:p>
            <a:endParaRPr lang="ru-RU" altLang="ru-RU" sz="1400" dirty="0"/>
          </a:p>
          <a:p>
            <a:endParaRPr lang="ru-RU" altLang="ru-RU" sz="1400" dirty="0"/>
          </a:p>
          <a:p>
            <a:endParaRPr lang="ru-RU" altLang="ru-RU" sz="1400" dirty="0"/>
          </a:p>
          <a:p>
            <a:r>
              <a:rPr lang="ru-RU" altLang="ru-RU" sz="1400" dirty="0"/>
              <a:t>На траве двора.</a:t>
            </a:r>
          </a:p>
          <a:p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052736"/>
            <a:ext cx="6512511" cy="1143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ЗАГАДЫВАЮТ ЗАГАДКИ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3068960"/>
            <a:ext cx="7143750" cy="23510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04813"/>
            <a:ext cx="6348413" cy="1525587"/>
          </a:xfrm>
        </p:spPr>
        <p:txBody>
          <a:bodyPr rtlCol="0">
            <a:normAutofit fontScale="9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ДИФФЕРЕНЦИАЦИИ ЗВУКОВ РЕЧЕВОЙ МАТЕРИАЛ ПОДБИРАЕТСЯ ИНДИВИДУАОЛЬНО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2160588"/>
            <a:ext cx="646112" cy="3140075"/>
          </a:xfrm>
        </p:spPr>
      </p:pic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1500188" y="2276475"/>
            <a:ext cx="2286000" cy="338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 sz="1400"/>
              <a:t>За морями, </a:t>
            </a:r>
          </a:p>
          <a:p>
            <a:endParaRPr lang="ru-RU" altLang="ru-RU" sz="1400"/>
          </a:p>
          <a:p>
            <a:r>
              <a:rPr lang="ru-RU" altLang="ru-RU" sz="1400"/>
              <a:t>За горами,</a:t>
            </a:r>
          </a:p>
          <a:p>
            <a:endParaRPr lang="ru-RU" altLang="ru-RU" sz="1400"/>
          </a:p>
          <a:p>
            <a:r>
              <a:rPr lang="ru-RU" altLang="ru-RU" sz="1400"/>
              <a:t>За железными столбами,</a:t>
            </a:r>
          </a:p>
          <a:p>
            <a:endParaRPr lang="ru-RU" altLang="ru-RU" sz="1400"/>
          </a:p>
          <a:p>
            <a:r>
              <a:rPr lang="ru-RU" altLang="ru-RU" sz="1400"/>
              <a:t>На пригорке – теремок,</a:t>
            </a:r>
          </a:p>
          <a:p>
            <a:endParaRPr lang="ru-RU" altLang="ru-RU" sz="1400"/>
          </a:p>
          <a:p>
            <a:r>
              <a:rPr lang="ru-RU" altLang="ru-RU" sz="1400"/>
              <a:t>На дверях висит замок.</a:t>
            </a:r>
          </a:p>
          <a:p>
            <a:endParaRPr lang="ru-RU" altLang="ru-RU" sz="1400"/>
          </a:p>
          <a:p>
            <a:r>
              <a:rPr lang="ru-RU" altLang="ru-RU" sz="1400"/>
              <a:t>Ты за ключиком иди</a:t>
            </a:r>
          </a:p>
          <a:p>
            <a:endParaRPr lang="ru-RU" altLang="ru-RU" sz="1400"/>
          </a:p>
          <a:p>
            <a:r>
              <a:rPr lang="ru-RU" altLang="ru-RU" sz="1400"/>
              <a:t>И замочек отомкни!</a:t>
            </a:r>
          </a:p>
          <a:p>
            <a:endParaRPr lang="ru-RU" altLang="ru-RU" sz="1400"/>
          </a:p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09061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 ПРИМЕНЯЮТ ДЛЯ РАЗВИТИЯ ЛЕКСИКИ,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2349500"/>
            <a:ext cx="5184775" cy="3384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524000"/>
          </a:xfrm>
        </p:spPr>
        <p:txBody>
          <a:bodyPr rtlCol="0">
            <a:normAutofit fontScale="9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ГРАММАТИЧЕСКОГО СТРОЯ РЕЧИ</a:t>
            </a:r>
            <a:b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(СЛОВОИЗМЕНЕНИЕ ПО ПАДЕЖАМ).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4600" y="2290763"/>
            <a:ext cx="5818188" cy="3298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692696"/>
            <a:ext cx="6512511" cy="1143000"/>
          </a:xfrm>
        </p:spPr>
        <p:txBody>
          <a:bodyPr rtlCol="0">
            <a:normAutofit fontScale="9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 ПРИМЕНЯЮТ ДЛЯ РАЗВИТИЯ СВЯЗНОЙ РЕЧИ:</a:t>
            </a:r>
            <a:b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СОСТАВЛЕНИЯ ПРЕДЛОЖЕНИЙ,</a:t>
            </a:r>
            <a:b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2996952"/>
            <a:ext cx="7172325" cy="2447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97152"/>
            <a:ext cx="6512511" cy="1143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ВЫБОРА ПРЕДЛОГА ПРИ СОСТАВЛЕНИИ ПРЕДЛОЖЕНИЯ,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7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394" y="731838"/>
            <a:ext cx="4018011" cy="34750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6512511" cy="1143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ЗАДАНИЕ:</a:t>
            </a:r>
            <a:b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ПРЕДЛОЖЕНИЯ.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1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563" y="2536825"/>
            <a:ext cx="3819525" cy="2836863"/>
          </a:xfrm>
        </p:spPr>
      </p:pic>
      <p:pic>
        <p:nvPicPr>
          <p:cNvPr id="22532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566988"/>
            <a:ext cx="3024188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6807200" cy="11430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СОСТАВЛЕНИЯ ОПИСАТЕЛЬНЫХ РАССКАЗОВ О ПРЕДМЕТАХ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Содержимое 4" descr="2014-11-20 00.30.04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00213"/>
            <a:ext cx="3357562" cy="2212975"/>
          </a:xfrm>
        </p:spPr>
      </p:pic>
      <p:pic>
        <p:nvPicPr>
          <p:cNvPr id="23556" name="Содержимое 5" descr="2014-11-20 00.31.13.jp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21163" y="1700213"/>
            <a:ext cx="3303587" cy="2195512"/>
          </a:xfrm>
        </p:spPr>
      </p:pic>
      <p:pic>
        <p:nvPicPr>
          <p:cNvPr id="23557" name="Рисунок 6" descr="2014-11-20 00.28.4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313238"/>
            <a:ext cx="335756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Рисунок 7" descr="2014-11-20 00.33.3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338638"/>
            <a:ext cx="3303587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5834063" cy="2460625"/>
          </a:xfrm>
        </p:spPr>
        <p:txBody>
          <a:bodyPr rtlCol="0">
            <a:normAutofit/>
          </a:bodyPr>
          <a:lstStyle/>
          <a:p>
            <a:pPr marL="0" indent="0" algn="r" fontAlgn="auto">
              <a:spcAft>
                <a:spcPts val="0"/>
              </a:spcAft>
              <a:buNone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слышу и забываю.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вижу и запоминаю.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делаю и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запоминаю».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Конфуций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624" y="2348880"/>
            <a:ext cx="5364361" cy="3584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ОПИСАНИЯ ВРЕМЁН ГОДА,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Содержимое 5" descr="2014-11-20 00.35.10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425" y="1304925"/>
            <a:ext cx="6342063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512511" cy="1143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ПЕРЕСКАЗА.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3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1988840"/>
            <a:ext cx="6208713" cy="4270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322263"/>
            <a:ext cx="6348412" cy="13208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РАЗВИТИЯ ПАМЯТИ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Содержимое 3" descr="2014-11-20 00.22.43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1428750"/>
            <a:ext cx="3286125" cy="4525963"/>
          </a:xfrm>
        </p:spPr>
      </p:pic>
      <p:pic>
        <p:nvPicPr>
          <p:cNvPr id="26628" name="Рисунок 4" descr="2014-11-20 00.22.4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428750"/>
            <a:ext cx="313690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1500188" y="5857875"/>
            <a:ext cx="357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/>
              <a:t>5</a:t>
            </a:r>
          </a:p>
        </p:txBody>
      </p:sp>
      <p:sp>
        <p:nvSpPr>
          <p:cNvPr id="26630" name="TextBox 6"/>
          <p:cNvSpPr txBox="1">
            <a:spLocks noChangeArrowheads="1"/>
          </p:cNvSpPr>
          <p:nvPr/>
        </p:nvSpPr>
        <p:spPr bwMode="auto">
          <a:xfrm>
            <a:off x="3357563" y="5857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/>
              <a:t>6</a:t>
            </a:r>
          </a:p>
        </p:txBody>
      </p:sp>
      <p:pic>
        <p:nvPicPr>
          <p:cNvPr id="26631" name="Рисунок 8" descr="2014-11-20 00.22.4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3857625"/>
            <a:ext cx="2786062" cy="198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55098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СОСТАВЛЕНИЕ МНЕМОСХЕМ ДЕТЬМИ.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1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2160588"/>
            <a:ext cx="2144712" cy="4392612"/>
          </a:xfrm>
        </p:spPr>
      </p:pic>
      <p:sp>
        <p:nvSpPr>
          <p:cNvPr id="27652" name="Прямоугольник 4"/>
          <p:cNvSpPr>
            <a:spLocks noChangeArrowheads="1"/>
          </p:cNvSpPr>
          <p:nvPr/>
        </p:nvSpPr>
        <p:spPr bwMode="auto">
          <a:xfrm>
            <a:off x="4067175" y="3335338"/>
            <a:ext cx="324167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8125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ru-RU" altLang="ru-RU" sz="1400">
                <a:solidFill>
                  <a:srgbClr val="333333"/>
                </a:solidFill>
                <a:cs typeface="Times New Roman" pitchFamily="18" charset="0"/>
              </a:rPr>
              <a:t>Отшумела злая вьюга,</a:t>
            </a:r>
            <a:endParaRPr lang="ru-RU" altLang="ru-RU" sz="140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ru-RU" altLang="ru-RU" sz="1400">
                <a:solidFill>
                  <a:srgbClr val="333333"/>
                </a:solidFill>
                <a:cs typeface="Times New Roman" pitchFamily="18" charset="0"/>
              </a:rPr>
              <a:t>Стала ночь короче дня.</a:t>
            </a:r>
            <a:endParaRPr lang="ru-RU" altLang="ru-RU" sz="1400">
              <a:cs typeface="Calibri" pitchFamily="34" charset="0"/>
            </a:endParaRPr>
          </a:p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ru-RU" altLang="ru-RU" sz="1400">
                <a:solidFill>
                  <a:srgbClr val="333333"/>
                </a:solidFill>
                <a:cs typeface="Times New Roman" pitchFamily="18" charset="0"/>
              </a:rPr>
              <a:t>Теплый ветер дует с юга,</a:t>
            </a:r>
            <a:endParaRPr lang="ru-RU" altLang="ru-RU" sz="1400">
              <a:cs typeface="Calibri" pitchFamily="34" charset="0"/>
            </a:endParaRPr>
          </a:p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ru-RU" altLang="ru-RU" sz="1400">
                <a:solidFill>
                  <a:srgbClr val="333333"/>
                </a:solidFill>
                <a:cs typeface="Times New Roman" pitchFamily="18" charset="0"/>
              </a:rPr>
              <a:t>Капли падают звеня.</a:t>
            </a:r>
            <a:endParaRPr lang="ru-RU" altLang="ru-RU" sz="1400">
              <a:cs typeface="Calibri" pitchFamily="34" charset="0"/>
            </a:endParaRPr>
          </a:p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ru-RU" altLang="ru-RU" sz="1400">
                <a:solidFill>
                  <a:srgbClr val="333333"/>
                </a:solidFill>
                <a:cs typeface="Times New Roman" pitchFamily="18" charset="0"/>
              </a:rPr>
              <a:t>Солнце землю согревает,</a:t>
            </a:r>
            <a:endParaRPr lang="ru-RU" altLang="ru-RU" sz="1400">
              <a:cs typeface="Calibri" pitchFamily="34" charset="0"/>
            </a:endParaRPr>
          </a:p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ru-RU" altLang="ru-RU" sz="1400">
                <a:solidFill>
                  <a:srgbClr val="333333"/>
                </a:solidFill>
                <a:cs typeface="Times New Roman" pitchFamily="18" charset="0"/>
              </a:rPr>
              <a:t>Гонит с нашей речки лед.</a:t>
            </a:r>
            <a:endParaRPr lang="ru-RU" altLang="ru-RU" sz="1400">
              <a:cs typeface="Calibri" pitchFamily="34" charset="0"/>
            </a:endParaRPr>
          </a:p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ru-RU" altLang="ru-RU" sz="1400">
                <a:solidFill>
                  <a:srgbClr val="333333"/>
                </a:solidFill>
                <a:cs typeface="Times New Roman" pitchFamily="18" charset="0"/>
              </a:rPr>
              <a:t>Тает баба снеговая</a:t>
            </a:r>
            <a:endParaRPr lang="ru-RU" altLang="ru-RU" sz="1400">
              <a:cs typeface="Calibri" pitchFamily="34" charset="0"/>
            </a:endParaRPr>
          </a:p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ru-RU" altLang="ru-RU" sz="1400">
                <a:solidFill>
                  <a:srgbClr val="333333"/>
                </a:solidFill>
                <a:cs typeface="Times New Roman" pitchFamily="18" charset="0"/>
              </a:rPr>
              <a:t>И ручьями слезы льет!</a:t>
            </a:r>
            <a:endParaRPr lang="ru-RU" altLang="ru-RU" sz="1400"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ИСПОЛЬЗУЕМАЯ ЛИТЕРАТУРА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Белоусова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Е. «Выучить стихи? Это просто!»: для детей 5-7лет - СПб: Литера, 2009.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- 32с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(Серия Готовимся к школе).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Бардышева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Ю. «Скованные одной целью». Рассказы цепной структуры. Для детей 5-7 лет. Издательский дом «Карапуз», 2003 – 19с.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Крупенчук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И. «Стихи для развития речи»: для детей 4 – 6 лет - СПБ, Литера, 2008 - 64с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Полянская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Б. «Использование метода мнемотехники в обучении рассказыванию детей дошкольного возраста» — СПб: ООО «Издательство «Детство — Пресс»,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2009 - 64с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6512511" cy="1143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СХЕМЫ ДЛЯ ЗАПОМИНАНИЯ ПОНЯТИЙ «ЗВУК» и «БУКВА»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4-11-20 00.37.33.jpg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910" y="2143116"/>
            <a:ext cx="3569050" cy="3429024"/>
          </a:xfrm>
          <a:ln w="88900" cap="sq" cmpd="thickThin">
            <a:solidFill>
              <a:srgbClr val="000000"/>
            </a:solidFill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2014-11-20 00.39.2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00628" y="2143116"/>
            <a:ext cx="3429024" cy="34290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512511" cy="1143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ЗАПОМИНАНИЯ ОБРАЗА БУКВЫ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/>
          <a:stretch/>
        </p:blipFill>
        <p:spPr>
          <a:xfrm>
            <a:off x="285750" y="1990725"/>
            <a:ext cx="1803400" cy="27971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195513" y="1990725"/>
            <a:ext cx="1920875" cy="2806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3913"/>
          <a:stretch/>
        </p:blipFill>
        <p:spPr>
          <a:xfrm>
            <a:off x="4202113" y="1990725"/>
            <a:ext cx="3898900" cy="2797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6512511" cy="1143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ЗАПОМИНАНИЯ ХАРАКТЕРИСТИКИ ЗВУКА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1700" y="2060575"/>
            <a:ext cx="5262563" cy="37258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МИМИЧЕСКОЙ МУСКУЛАТУРЫ.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5" y="983456"/>
            <a:ext cx="5276850" cy="2971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ПОВТОРЕНИЯ</a:t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АРТИКУЛЯЦИОННОЙ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ГИМНАСТИКИ</a:t>
            </a:r>
            <a:b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(КОМПЛЕКС УПРАЖНЕНИЙ)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4" y="731838"/>
            <a:ext cx="6180932" cy="34750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962025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АВТОМАТИЗАЦИИ ЗВУКА ДЕТИ РАЗУЧИВАЮТ: СТИХИ,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Рисунок 4" descr="2014-11-20 01.19.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492375"/>
            <a:ext cx="3100388" cy="35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63875" y="1936750"/>
            <a:ext cx="1439863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en-US" altLang="ru-RU" sz="3200">
                <a:solidFill>
                  <a:srgbClr val="69240C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altLang="ru-RU" sz="3200" b="1">
                <a:solidFill>
                  <a:srgbClr val="69240C"/>
                </a:solidFill>
                <a:latin typeface="Arial Black" pitchFamily="34" charset="0"/>
                <a:ea typeface="Aharoni"/>
                <a:cs typeface="Aharoni"/>
              </a:rPr>
              <a:t>Ш</a:t>
            </a:r>
            <a:r>
              <a:rPr lang="en-US" altLang="ru-RU" sz="3200">
                <a:solidFill>
                  <a:srgbClr val="69240C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altLang="ru-RU" sz="3200">
              <a:solidFill>
                <a:srgbClr val="69240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6348413" cy="13208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ЗАКЛИЧКИ,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Содержимое 3" descr="2014-11-20 01.04.59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9413" y="2205038"/>
            <a:ext cx="720725" cy="3527425"/>
          </a:xfrm>
        </p:spPr>
      </p:pic>
      <p:pic>
        <p:nvPicPr>
          <p:cNvPr id="1331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63" y="3408363"/>
            <a:ext cx="8683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7"/>
          <p:cNvSpPr txBox="1">
            <a:spLocks noChangeArrowheads="1"/>
          </p:cNvSpPr>
          <p:nvPr/>
        </p:nvSpPr>
        <p:spPr bwMode="auto">
          <a:xfrm>
            <a:off x="533400" y="1978025"/>
            <a:ext cx="2160588" cy="375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endParaRPr lang="ru-RU" altLang="ru-RU" sz="1400"/>
          </a:p>
          <a:p>
            <a:r>
              <a:rPr lang="ru-RU" altLang="ru-RU" sz="1400"/>
              <a:t>Солнышко, покажись!</a:t>
            </a:r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Красное, нарядись!</a:t>
            </a:r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Выйди поскорее,</a:t>
            </a:r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Будь к нам подобрее.</a:t>
            </a:r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Сядь на пенек,</a:t>
            </a:r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Посвети весь денек!</a:t>
            </a:r>
          </a:p>
        </p:txBody>
      </p:sp>
      <p:sp>
        <p:nvSpPr>
          <p:cNvPr id="13318" name="TextBox 9"/>
          <p:cNvSpPr txBox="1">
            <a:spLocks noChangeArrowheads="1"/>
          </p:cNvSpPr>
          <p:nvPr/>
        </p:nvSpPr>
        <p:spPr bwMode="auto">
          <a:xfrm>
            <a:off x="4133850" y="3486150"/>
            <a:ext cx="2665413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 sz="1400"/>
              <a:t>Дождик, дождик, припусти,</a:t>
            </a:r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Побежим мы за кусты,</a:t>
            </a:r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Встанем за осинкой,</a:t>
            </a:r>
          </a:p>
          <a:p>
            <a:endParaRPr lang="ru-RU" altLang="ru-RU" sz="1400"/>
          </a:p>
          <a:p>
            <a:endParaRPr lang="ru-RU" altLang="ru-RU" sz="1400"/>
          </a:p>
          <a:p>
            <a:r>
              <a:rPr lang="ru-RU" altLang="ru-RU" sz="1400"/>
              <a:t>Накроемся корзинкой!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1081</TotalTime>
  <Words>424</Words>
  <Application>Microsoft Office PowerPoint</Application>
  <PresentationFormat>Экран (4:3)</PresentationFormat>
  <Paragraphs>126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Методическая разработка «Использование мнемотехники в коррекционной работе учителя-логопеда». </vt:lpstr>
      <vt:lpstr>«Я слышу и забываю.  Я вижу и запоминаю.  Я делаю и запоминаю».  Конфуций.</vt:lpstr>
      <vt:lpstr>СХЕМЫ ДЛЯ ЗАПОМИНАНИЯ ПОНЯТИЙ «ЗВУК» и «БУКВА»</vt:lpstr>
      <vt:lpstr>ДЛЯ ЗАПОМИНАНИЯ ОБРАЗА БУКВЫ</vt:lpstr>
      <vt:lpstr>ДЛЯ ЗАПОМИНАНИЯ ХАРАКТЕРИСТИКИ ЗВУКА</vt:lpstr>
      <vt:lpstr>ДЛЯ РАЗВИТИЯ МИМИЧЕСКОЙ МУСКУЛАТУРЫ.</vt:lpstr>
      <vt:lpstr>ДЛЯ ПОВТОРЕНИЯ АРТИКУЛЯЦИОННОЙ ГИМНАСТИКИ (КОМПЛЕКС УПРАЖНЕНИЙ)</vt:lpstr>
      <vt:lpstr>ДЛЯ АВТОМАТИЗАЦИИ ЗВУКА ДЕТИ РАЗУЧИВАЮТ: СТИХИ,</vt:lpstr>
      <vt:lpstr>ЗАКЛИЧКИ,</vt:lpstr>
      <vt:lpstr>ПОТЕШКИ,</vt:lpstr>
      <vt:lpstr>СКОРОГОВОРКИ, </vt:lpstr>
      <vt:lpstr>ЗАГАДЫВАЮТ ЗАГАДКИ.</vt:lpstr>
      <vt:lpstr>ДЛЯ ДИФФЕРЕНЦИАЦИИ ЗВУКОВ РЕЧЕВОЙ МАТЕРИАЛ ПОДБИРАЕТСЯ ИНДИВИДУАОЛЬНО.</vt:lpstr>
      <vt:lpstr>МНЕМОТАБЛИЦЫ ПРИМЕНЯЮТ ДЛЯ РАЗВИТИЯ ЛЕКСИКИ,</vt:lpstr>
      <vt:lpstr>ГРАММАТИЧЕСКОГО СТРОЯ РЕЧИ (СЛОВОИЗМЕНЕНИЕ ПО ПАДЕЖАМ).</vt:lpstr>
      <vt:lpstr>МНЕМОТАБЛИЦЫ ПРИМЕНЯЮТ ДЛЯ РАЗВИТИЯ СВЯЗНОЙ РЕЧИ: ДЛЯ СОСТАВЛЕНИЯ ПРЕДЛОЖЕНИЙ, </vt:lpstr>
      <vt:lpstr>ДЛЯ ВЫБОРА ПРЕДЛОГА ПРИ СОСТАВЛЕНИИ ПРЕДЛОЖЕНИЯ,</vt:lpstr>
      <vt:lpstr>ПРАКТИЧЕСКОЕ ЗАДАНИЕ: СОСТАВЬ ПРЕДЛОЖЕНИЯ.</vt:lpstr>
      <vt:lpstr>ДЛЯ СОСТАВЛЕНИЯ ОПИСАТЕЛЬНЫХ РАССКАЗОВ О ПРЕДМЕТАХ,</vt:lpstr>
      <vt:lpstr>ДЛЯ ОПИСАНИЯ ВРЕМЁН ГОДА,</vt:lpstr>
      <vt:lpstr>ДЛЯ ПЕРЕСКАЗА.</vt:lpstr>
      <vt:lpstr>ДЛЯ РАЗВИТИЯ ПАМЯТИ</vt:lpstr>
      <vt:lpstr>САМОСТОЯТЕЛЬНОЕ СОСТАВЛЕНИЕ МНЕМОСХЕМ ДЕТЬМИ.</vt:lpstr>
      <vt:lpstr>ИСПОЛЬЗУЕМАЯ ЛИТЕРАТУРА: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OEM</dc:creator>
  <cp:lastModifiedBy>Татьяна</cp:lastModifiedBy>
  <cp:revision>55</cp:revision>
  <dcterms:created xsi:type="dcterms:W3CDTF">2014-11-20T10:45:00Z</dcterms:created>
  <dcterms:modified xsi:type="dcterms:W3CDTF">2023-11-26T13:16:24Z</dcterms:modified>
</cp:coreProperties>
</file>